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374"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8F903-0E48-49CB-8486-C28D43DFD2A4}" type="datetimeFigureOut">
              <a:rPr lang="en-US" smtClean="0"/>
              <a:t>3/9/2016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E01B8-4CEF-4D6E-9F12-C66F0E735D8B}" type="slidenum">
              <a:rPr lang="en-US" smtClean="0"/>
              <a:t>‹#›</a:t>
            </a:fld>
            <a:endParaRPr lang="en-US"/>
          </a:p>
        </p:txBody>
      </p:sp>
    </p:spTree>
    <p:extLst>
      <p:ext uri="{BB962C8B-B14F-4D97-AF65-F5344CB8AC3E}">
        <p14:creationId xmlns:p14="http://schemas.microsoft.com/office/powerpoint/2010/main" val="339930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E01B8-4CEF-4D6E-9F12-C66F0E735D8B}" type="slidenum">
              <a:rPr lang="en-US" smtClean="0"/>
              <a:t>2</a:t>
            </a:fld>
            <a:endParaRPr lang="en-US"/>
          </a:p>
        </p:txBody>
      </p:sp>
    </p:spTree>
    <p:extLst>
      <p:ext uri="{BB962C8B-B14F-4D97-AF65-F5344CB8AC3E}">
        <p14:creationId xmlns:p14="http://schemas.microsoft.com/office/powerpoint/2010/main" val="429218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4572000" cy="1295400"/>
          </a:xfrm>
        </p:spPr>
        <p:txBody>
          <a:bodyPr>
            <a:noAutofit/>
          </a:bodyPr>
          <a:lstStyle>
            <a:lvl1pPr algn="l">
              <a:defRPr sz="36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600" y="2514600"/>
            <a:ext cx="4572000" cy="685800"/>
          </a:xfrm>
        </p:spPr>
        <p:txBody>
          <a:bodyPr>
            <a:noAutofit/>
          </a:bodyPr>
          <a:lstStyle>
            <a:lvl1pPr marL="0" indent="0" algn="l">
              <a:buNone/>
              <a:defRPr sz="2400" b="1">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C419D74-CC5A-483E-87D2-BCF0A2B7B2C8}"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AFE18-C351-452E-9D4E-F7930E648F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419D74-CC5A-483E-87D2-BCF0A2B7B2C8}"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AFE18-C351-452E-9D4E-F7930E648F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419D74-CC5A-483E-87D2-BCF0A2B7B2C8}"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AFE18-C351-452E-9D4E-F7930E648F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143000"/>
          </a:xfrm>
        </p:spPr>
        <p:txBody>
          <a:bodyPr/>
          <a:lstStyle>
            <a:lvl1pPr algn="ctr">
              <a:defRPr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951037"/>
            <a:ext cx="8610600" cy="4373563"/>
          </a:xfrm>
        </p:spPr>
        <p:txBody>
          <a:bodyPr>
            <a:normAutofit/>
          </a:bodyPr>
          <a:lstStyle>
            <a:lvl1pPr>
              <a:buFont typeface="Algerian" pitchFamily="82" charset="0"/>
              <a:buChar char="×"/>
              <a:defRPr sz="1800"/>
            </a:lvl1pPr>
            <a:lvl2pPr>
              <a:buFont typeface="Algerian" pitchFamily="82" charset="0"/>
              <a:buChar char="×"/>
              <a:defRPr sz="1800"/>
            </a:lvl2pPr>
            <a:lvl3pPr>
              <a:buFont typeface="Algerian" pitchFamily="82" charset="0"/>
              <a:buChar char="×"/>
              <a:defRPr sz="1800"/>
            </a:lvl3pPr>
            <a:lvl4pPr>
              <a:buFont typeface="Algerian" pitchFamily="82" charset="0"/>
              <a:buChar char="×"/>
              <a:defRPr sz="1800"/>
            </a:lvl4pPr>
            <a:lvl5pPr>
              <a:buFont typeface="Algerian" pitchFamily="82"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C419D74-CC5A-483E-87D2-BCF0A2B7B2C8}"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AFE18-C351-452E-9D4E-F7930E648F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419D74-CC5A-483E-87D2-BCF0A2B7B2C8}"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AFE18-C351-452E-9D4E-F7930E648F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419D74-CC5A-483E-87D2-BCF0A2B7B2C8}"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7AFE18-C351-452E-9D4E-F7930E648FC6}" type="slidenum">
              <a:rPr lang="en-US" smtClean="0"/>
              <a:t>‹#›</a:t>
            </a:fld>
            <a:endParaRPr lang="en-US"/>
          </a:p>
        </p:txBody>
      </p:sp>
      <p:sp>
        <p:nvSpPr>
          <p:cNvPr id="8" name="Title 1"/>
          <p:cNvSpPr>
            <a:spLocks noGrp="1"/>
          </p:cNvSpPr>
          <p:nvPr>
            <p:ph type="title"/>
          </p:nvPr>
        </p:nvSpPr>
        <p:spPr>
          <a:xfrm>
            <a:off x="152400" y="304800"/>
            <a:ext cx="8229600" cy="1143000"/>
          </a:xfrm>
        </p:spPr>
        <p:txBody>
          <a:bodyPr/>
          <a:lstStyle>
            <a:lvl1pPr algn="ctr">
              <a:defRPr b="1">
                <a:solidFill>
                  <a:schemeClr val="bg1">
                    <a:lumMod val="75000"/>
                  </a:schemeClr>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986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4040188" cy="381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7986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14600"/>
            <a:ext cx="4041775" cy="381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419D74-CC5A-483E-87D2-BCF0A2B7B2C8}" type="datetimeFigureOut">
              <a:rPr lang="en-US" smtClean="0"/>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7AFE18-C351-452E-9D4E-F7930E648FC6}" type="slidenum">
              <a:rPr lang="en-US" smtClean="0"/>
              <a:t>‹#›</a:t>
            </a:fld>
            <a:endParaRPr lang="en-US"/>
          </a:p>
        </p:txBody>
      </p:sp>
      <p:sp>
        <p:nvSpPr>
          <p:cNvPr id="10" name="Title 1"/>
          <p:cNvSpPr>
            <a:spLocks noGrp="1"/>
          </p:cNvSpPr>
          <p:nvPr>
            <p:ph type="title"/>
          </p:nvPr>
        </p:nvSpPr>
        <p:spPr>
          <a:xfrm>
            <a:off x="152400" y="304800"/>
            <a:ext cx="8229600" cy="1143000"/>
          </a:xfrm>
        </p:spPr>
        <p:txBody>
          <a:bodyPr/>
          <a:lstStyle>
            <a:lvl1pPr algn="ctr">
              <a:defRPr b="1">
                <a:solidFill>
                  <a:schemeClr val="bg1">
                    <a:lumMod val="75000"/>
                  </a:schemeClr>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419D74-CC5A-483E-87D2-BCF0A2B7B2C8}" type="datetimeFigureOut">
              <a:rPr lang="en-US" smtClean="0"/>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7AFE18-C351-452E-9D4E-F7930E648F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19D74-CC5A-483E-87D2-BCF0A2B7B2C8}" type="datetimeFigureOut">
              <a:rPr lang="en-US" smtClean="0"/>
              <a:t>3/9/2016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7AFE18-C351-452E-9D4E-F7930E648F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19D74-CC5A-483E-87D2-BCF0A2B7B2C8}"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7AFE18-C351-452E-9D4E-F7930E648F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19D74-CC5A-483E-87D2-BCF0A2B7B2C8}"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7AFE18-C351-452E-9D4E-F7930E648F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19D74-CC5A-483E-87D2-BCF0A2B7B2C8}" type="datetimeFigureOut">
              <a:rPr lang="en-US" smtClean="0"/>
              <a:t>3/9/2016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AFE18-C351-452E-9D4E-F7930E648F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4051" y="1124803"/>
            <a:ext cx="4572000" cy="1295400"/>
          </a:xfrm>
        </p:spPr>
        <p:txBody>
          <a:bodyPr/>
          <a:lstStyle/>
          <a:p>
            <a:r>
              <a:rPr lang="en-US" sz="4400" dirty="0" smtClean="0"/>
              <a:t>WIND</a:t>
            </a:r>
            <a:endParaRPr lang="en-US" sz="4400" dirty="0"/>
          </a:p>
        </p:txBody>
      </p:sp>
      <p:sp>
        <p:nvSpPr>
          <p:cNvPr id="3" name="Subtitle 2"/>
          <p:cNvSpPr>
            <a:spLocks noGrp="1"/>
          </p:cNvSpPr>
          <p:nvPr>
            <p:ph type="subTitle" idx="1"/>
          </p:nvPr>
        </p:nvSpPr>
        <p:spPr>
          <a:xfrm>
            <a:off x="257033" y="2057400"/>
            <a:ext cx="4572000" cy="1104900"/>
          </a:xfrm>
        </p:spPr>
        <p:txBody>
          <a:bodyPr/>
          <a:lstStyle/>
          <a:p>
            <a:r>
              <a:rPr lang="en-US" sz="2800" dirty="0" smtClean="0"/>
              <a:t>By Ted Hughes</a:t>
            </a:r>
            <a:endParaRPr lang="en-US" sz="2800" dirty="0" smtClean="0"/>
          </a:p>
        </p:txBody>
      </p:sp>
      <p:sp>
        <p:nvSpPr>
          <p:cNvPr id="4" name="TextBox 3"/>
          <p:cNvSpPr txBox="1"/>
          <p:nvPr/>
        </p:nvSpPr>
        <p:spPr>
          <a:xfrm>
            <a:off x="268406" y="5943600"/>
            <a:ext cx="6629400" cy="553998"/>
          </a:xfrm>
          <a:prstGeom prst="rect">
            <a:avLst/>
          </a:prstGeom>
          <a:noFill/>
        </p:spPr>
        <p:txBody>
          <a:bodyPr wrap="square" rtlCol="0">
            <a:spAutoFit/>
          </a:bodyPr>
          <a:lstStyle/>
          <a:p>
            <a:r>
              <a:rPr lang="en-US" dirty="0" smtClean="0">
                <a:solidFill>
                  <a:schemeClr val="bg1">
                    <a:lumMod val="95000"/>
                  </a:schemeClr>
                </a:solidFill>
              </a:rPr>
              <a:t>GCESE </a:t>
            </a:r>
            <a:r>
              <a:rPr lang="en-US" dirty="0" err="1" smtClean="0">
                <a:solidFill>
                  <a:schemeClr val="bg1">
                    <a:lumMod val="95000"/>
                  </a:schemeClr>
                </a:solidFill>
              </a:rPr>
              <a:t>Bitesize</a:t>
            </a:r>
            <a:endParaRPr lang="en-US" dirty="0" smtClean="0">
              <a:solidFill>
                <a:schemeClr val="bg1">
                  <a:lumMod val="95000"/>
                </a:schemeClr>
              </a:solidFill>
            </a:endParaRPr>
          </a:p>
          <a:p>
            <a:r>
              <a:rPr lang="en-US" sz="1200" dirty="0">
                <a:solidFill>
                  <a:schemeClr val="bg1">
                    <a:lumMod val="95000"/>
                  </a:schemeClr>
                </a:solidFill>
              </a:rPr>
              <a:t>http://www.bbc.co.uk/schools/gcsebitesize/english_literature/poetryplace/windrev6.shtml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20000"/>
          </a:bodyPr>
          <a:lstStyle/>
          <a:p>
            <a:r>
              <a:rPr lang="en-US" b="1" dirty="0"/>
              <a:t>Nature</a:t>
            </a:r>
            <a:r>
              <a:rPr lang="en-US" dirty="0"/>
              <a:t>: </a:t>
            </a:r>
            <a:r>
              <a:rPr lang="en-US" dirty="0"/>
              <a:t>N</a:t>
            </a:r>
            <a:r>
              <a:rPr lang="en-US" dirty="0" smtClean="0"/>
              <a:t>ature </a:t>
            </a:r>
            <a:r>
              <a:rPr lang="en-US" dirty="0"/>
              <a:t>is incredibly powerful and beautiful, but can be equally destructive and savage.</a:t>
            </a:r>
          </a:p>
          <a:p>
            <a:r>
              <a:rPr lang="en-US" b="1" dirty="0"/>
              <a:t>Power</a:t>
            </a:r>
            <a:r>
              <a:rPr lang="en-US" dirty="0"/>
              <a:t>: </a:t>
            </a:r>
            <a:r>
              <a:rPr lang="en-US" dirty="0" smtClean="0"/>
              <a:t>This </a:t>
            </a:r>
            <a:r>
              <a:rPr lang="en-US" dirty="0"/>
              <a:t>poem is unusual as it is not only humanity that is made to look insignificant or powerless in the face of </a:t>
            </a:r>
            <a:r>
              <a:rPr lang="en-US" dirty="0" smtClean="0"/>
              <a:t>nature, </a:t>
            </a:r>
            <a:r>
              <a:rPr lang="en-US" dirty="0"/>
              <a:t>other natural elements are at the mercy of the wind. Perhaps the wind is the most powerful of all of nature's offerings?</a:t>
            </a:r>
          </a:p>
          <a:p>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1905001"/>
            <a:ext cx="4038600" cy="4038599"/>
          </a:xfrm>
        </p:spPr>
      </p:pic>
      <p:sp>
        <p:nvSpPr>
          <p:cNvPr id="4" name="Title 3"/>
          <p:cNvSpPr>
            <a:spLocks noGrp="1"/>
          </p:cNvSpPr>
          <p:nvPr>
            <p:ph type="title"/>
          </p:nvPr>
        </p:nvSpPr>
        <p:spPr/>
        <p:txBody>
          <a:bodyPr/>
          <a:lstStyle/>
          <a:p>
            <a:r>
              <a:rPr lang="en-US" dirty="0" smtClean="0"/>
              <a:t>Themes</a:t>
            </a:r>
            <a:endParaRPr lang="en-US" dirty="0"/>
          </a:p>
        </p:txBody>
      </p:sp>
    </p:spTree>
    <p:extLst>
      <p:ext uri="{BB962C8B-B14F-4D97-AF65-F5344CB8AC3E}">
        <p14:creationId xmlns:p14="http://schemas.microsoft.com/office/powerpoint/2010/main" val="2850496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20000"/>
          </a:bodyPr>
          <a:lstStyle/>
          <a:p>
            <a:r>
              <a:rPr lang="en-US" dirty="0" smtClean="0"/>
              <a:t>On </a:t>
            </a:r>
            <a:r>
              <a:rPr lang="en-US" dirty="0"/>
              <a:t>your exam you will be asked to compare a certain aspect of one poem with another. In order to do this, we need to get to know this poem a bit better by considering one of its main aspects.</a:t>
            </a:r>
          </a:p>
          <a:p>
            <a:r>
              <a:rPr lang="en-US" dirty="0"/>
              <a:t>What follows is a sample </a:t>
            </a:r>
            <a:r>
              <a:rPr lang="en-US" dirty="0" smtClean="0"/>
              <a:t>question that concentrates </a:t>
            </a:r>
            <a:r>
              <a:rPr lang="en-US" dirty="0"/>
              <a:t>on one feature of the poem and an answer (not necessarily </a:t>
            </a:r>
            <a:r>
              <a:rPr lang="en-US" dirty="0" smtClean="0"/>
              <a:t>complete) </a:t>
            </a:r>
            <a:r>
              <a:rPr lang="en-US" dirty="0"/>
              <a:t>to the question.</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905001"/>
            <a:ext cx="4038600" cy="3962399"/>
          </a:xfrm>
        </p:spPr>
      </p:pic>
      <p:sp>
        <p:nvSpPr>
          <p:cNvPr id="4" name="Title 3"/>
          <p:cNvSpPr>
            <a:spLocks noGrp="1"/>
          </p:cNvSpPr>
          <p:nvPr>
            <p:ph type="title"/>
          </p:nvPr>
        </p:nvSpPr>
        <p:spPr/>
        <p:txBody>
          <a:bodyPr/>
          <a:lstStyle/>
          <a:p>
            <a:r>
              <a:rPr lang="en-US" dirty="0" smtClean="0"/>
              <a:t>Exam</a:t>
            </a:r>
            <a:endParaRPr lang="en-US" dirty="0"/>
          </a:p>
        </p:txBody>
      </p:sp>
    </p:spTree>
    <p:extLst>
      <p:ext uri="{BB962C8B-B14F-4D97-AF65-F5344CB8AC3E}">
        <p14:creationId xmlns:p14="http://schemas.microsoft.com/office/powerpoint/2010/main" val="1404735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Explain the relationship between humanity and nature in Wind.</a:t>
            </a:r>
          </a:p>
        </p:txBody>
      </p:sp>
      <p:sp>
        <p:nvSpPr>
          <p:cNvPr id="9" name="Content Placeholder 8"/>
          <p:cNvSpPr>
            <a:spLocks noGrp="1"/>
          </p:cNvSpPr>
          <p:nvPr>
            <p:ph idx="1"/>
          </p:nvPr>
        </p:nvSpPr>
        <p:spPr/>
        <p:txBody>
          <a:bodyPr>
            <a:normAutofit/>
          </a:bodyPr>
          <a:lstStyle/>
          <a:p>
            <a:pPr marL="0" indent="0">
              <a:buNone/>
            </a:pPr>
            <a:r>
              <a:rPr lang="en-US" dirty="0"/>
              <a:t>This poem depicts an uneven relationship between humanity and nature. Humans, perhaps used to being dominant, are reminded that </a:t>
            </a:r>
            <a:r>
              <a:rPr lang="en-US" dirty="0" smtClean="0"/>
              <a:t>they </a:t>
            </a:r>
            <a:r>
              <a:rPr lang="en-US" dirty="0"/>
              <a:t>are powerless in the face of nature (in this case, the wind) in full flight.</a:t>
            </a:r>
          </a:p>
          <a:p>
            <a:pPr marL="0" indent="0">
              <a:buNone/>
            </a:pPr>
            <a:r>
              <a:rPr lang="en-US" dirty="0"/>
              <a:t>Humankind builds houses as protection from natural elements, such as the weather, but in this case the wind is so savage that the house seems to be under threat. </a:t>
            </a:r>
            <a:endParaRPr lang="en-US" dirty="0" smtClean="0"/>
          </a:p>
          <a:p>
            <a:pPr marL="0" indent="0">
              <a:buNone/>
            </a:pPr>
            <a:r>
              <a:rPr lang="en-US" dirty="0" smtClean="0"/>
              <a:t>The </a:t>
            </a:r>
            <a:r>
              <a:rPr lang="en-US" dirty="0"/>
              <a:t>poem opens with:</a:t>
            </a:r>
          </a:p>
          <a:p>
            <a:r>
              <a:rPr lang="en-US" dirty="0"/>
              <a:t>This house has been far out to sea all night</a:t>
            </a:r>
          </a:p>
          <a:p>
            <a:r>
              <a:rPr lang="en-US" dirty="0"/>
              <a:t>This creates a sense of isolation, instability and perhaps even panic, which is confirmed in the last stanza:</a:t>
            </a:r>
          </a:p>
          <a:p>
            <a:r>
              <a:rPr lang="en-US" dirty="0"/>
              <a:t>...We watch the fire </a:t>
            </a:r>
            <a:r>
              <a:rPr lang="en-US" dirty="0" smtClean="0"/>
              <a:t>blazing,/And </a:t>
            </a:r>
            <a:r>
              <a:rPr lang="en-US" dirty="0"/>
              <a:t>feel the roots of the house move, but sit on</a:t>
            </a:r>
            <a:r>
              <a:rPr lang="en-US" dirty="0" smtClean="0"/>
              <a:t>,/Seeing </a:t>
            </a:r>
            <a:r>
              <a:rPr lang="en-US" dirty="0"/>
              <a:t>the window tremble to come in,</a:t>
            </a:r>
          </a:p>
          <a:p>
            <a:r>
              <a:rPr lang="en-US" dirty="0"/>
              <a:t>There is a sense of threat and imminent danger here - but such is humankind's insignificance that we have no power to do anything about it. Humanity is at the mercy of nature and all its power</a:t>
            </a:r>
            <a:r>
              <a:rPr lang="en-US" dirty="0" smtClean="0"/>
              <a:t>.</a:t>
            </a:r>
            <a:endParaRPr lang="en-US" dirty="0"/>
          </a:p>
        </p:txBody>
      </p:sp>
    </p:spTree>
    <p:extLst>
      <p:ext uri="{BB962C8B-B14F-4D97-AF65-F5344CB8AC3E}">
        <p14:creationId xmlns:p14="http://schemas.microsoft.com/office/powerpoint/2010/main" val="1410356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4800600" cy="5867400"/>
          </a:xfrm>
        </p:spPr>
        <p:txBody>
          <a:bodyPr>
            <a:normAutofit/>
          </a:bodyPr>
          <a:lstStyle/>
          <a:p>
            <a:pPr marL="0" indent="0">
              <a:buNone/>
            </a:pPr>
            <a:r>
              <a:rPr lang="en-US" sz="2000" dirty="0"/>
              <a:t>The poem opens with:</a:t>
            </a:r>
          </a:p>
          <a:p>
            <a:pPr marL="0" indent="0">
              <a:buNone/>
            </a:pPr>
            <a:r>
              <a:rPr lang="en-US" sz="2000" dirty="0" smtClean="0"/>
              <a:t>“This </a:t>
            </a:r>
            <a:r>
              <a:rPr lang="en-US" sz="2000" dirty="0"/>
              <a:t>house has been far out to sea all </a:t>
            </a:r>
            <a:r>
              <a:rPr lang="en-US" sz="2000" dirty="0" smtClean="0"/>
              <a:t>night…”</a:t>
            </a:r>
          </a:p>
          <a:p>
            <a:pPr marL="0" indent="0">
              <a:buNone/>
            </a:pPr>
            <a:endParaRPr lang="en-US" sz="2000" dirty="0"/>
          </a:p>
          <a:p>
            <a:pPr marL="0" indent="0">
              <a:buNone/>
            </a:pPr>
            <a:r>
              <a:rPr lang="en-US" sz="2000" dirty="0" smtClean="0"/>
              <a:t>This </a:t>
            </a:r>
            <a:r>
              <a:rPr lang="en-US" sz="2000" dirty="0"/>
              <a:t>creates a sense of isolation, instability and perhaps even panic, which is confirmed in the last stanza:</a:t>
            </a:r>
          </a:p>
          <a:p>
            <a:pPr marL="0" indent="0">
              <a:buNone/>
            </a:pPr>
            <a:r>
              <a:rPr lang="en-US" sz="2000" dirty="0" smtClean="0"/>
              <a:t>“...</a:t>
            </a:r>
            <a:r>
              <a:rPr lang="en-US" sz="2000" dirty="0"/>
              <a:t>We watch the fire blazing,/And feel the roots of the house move, but sit on,/Seeing the window tremble to come in</a:t>
            </a:r>
            <a:r>
              <a:rPr lang="en-US" sz="2000" dirty="0" smtClean="0"/>
              <a:t>,…”</a:t>
            </a:r>
          </a:p>
          <a:p>
            <a:pPr marL="0" indent="0">
              <a:buNone/>
            </a:pPr>
            <a:endParaRPr lang="en-US" sz="2000" dirty="0"/>
          </a:p>
          <a:p>
            <a:pPr marL="0" indent="0">
              <a:buNone/>
            </a:pPr>
            <a:r>
              <a:rPr lang="en-US" sz="2000" dirty="0"/>
              <a:t>There is a sense of threat and imminent danger here - but such is humankind's insignificance that we have no power to do anything about it. Humanity is at the mercy of nature and all its power.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609600"/>
            <a:ext cx="3664262" cy="5334000"/>
          </a:xfrm>
          <a:prstGeom prst="rect">
            <a:avLst/>
          </a:prstGeom>
        </p:spPr>
      </p:pic>
    </p:spTree>
    <p:extLst>
      <p:ext uri="{BB962C8B-B14F-4D97-AF65-F5344CB8AC3E}">
        <p14:creationId xmlns:p14="http://schemas.microsoft.com/office/powerpoint/2010/main" val="4192452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600" y="1951037"/>
            <a:ext cx="4038600" cy="4373563"/>
          </a:xfrm>
        </p:spPr>
        <p:txBody>
          <a:bodyPr/>
          <a:lstStyle/>
          <a:p>
            <a:pPr marL="0" indent="0">
              <a:buNone/>
            </a:pPr>
            <a:r>
              <a:rPr lang="en-US" sz="2000" dirty="0"/>
              <a:t>The third stanza </a:t>
            </a:r>
            <a:r>
              <a:rPr lang="en-US" sz="2000" dirty="0" smtClean="0"/>
              <a:t>emphasizes </a:t>
            </a:r>
            <a:r>
              <a:rPr lang="en-US" sz="2000" dirty="0"/>
              <a:t>this unequal power relationship:</a:t>
            </a:r>
          </a:p>
          <a:p>
            <a:pPr marL="0" indent="0">
              <a:buNone/>
            </a:pPr>
            <a:r>
              <a:rPr lang="en-US" sz="2000" dirty="0" smtClean="0"/>
              <a:t>“At </a:t>
            </a:r>
            <a:r>
              <a:rPr lang="en-US" sz="2000" dirty="0"/>
              <a:t>noon I scaled along the house-side as far </a:t>
            </a:r>
            <a:r>
              <a:rPr lang="en-US" sz="2000" dirty="0" smtClean="0"/>
              <a:t>as/The </a:t>
            </a:r>
            <a:r>
              <a:rPr lang="en-US" sz="2000" dirty="0"/>
              <a:t>coal-house door</a:t>
            </a:r>
            <a:r>
              <a:rPr lang="en-US" sz="2000" dirty="0" smtClean="0"/>
              <a:t>.”</a:t>
            </a:r>
            <a:endParaRPr lang="en-US" sz="2000" dirty="0"/>
          </a:p>
          <a:p>
            <a:pPr marL="0" indent="0">
              <a:buNone/>
            </a:pPr>
            <a:endParaRPr lang="en-US" sz="2000" dirty="0" smtClean="0"/>
          </a:p>
          <a:p>
            <a:pPr marL="0" indent="0">
              <a:buNone/>
            </a:pPr>
            <a:r>
              <a:rPr lang="en-US" sz="2000" dirty="0" smtClean="0"/>
              <a:t>The </a:t>
            </a:r>
            <a:r>
              <a:rPr lang="en-US" sz="2000" dirty="0"/>
              <a:t>narrator describes how fetching coal is akin to mountaineering: he does not walk to the coal-house door - that is impossible - instead he clings to the side of the house as if it's a great peak.</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7440"/>
          <a:stretch/>
        </p:blipFill>
        <p:spPr>
          <a:xfrm>
            <a:off x="457200" y="2057400"/>
            <a:ext cx="3810000" cy="3796364"/>
          </a:xfrm>
          <a:prstGeom prst="rect">
            <a:avLst/>
          </a:prstGeom>
        </p:spPr>
      </p:pic>
    </p:spTree>
    <p:extLst>
      <p:ext uri="{BB962C8B-B14F-4D97-AF65-F5344CB8AC3E}">
        <p14:creationId xmlns:p14="http://schemas.microsoft.com/office/powerpoint/2010/main" val="54012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52400" y="1905001"/>
            <a:ext cx="4724400" cy="4343400"/>
          </a:xfrm>
        </p:spPr>
        <p:txBody>
          <a:bodyPr>
            <a:noAutofit/>
          </a:bodyPr>
          <a:lstStyle/>
          <a:p>
            <a:pPr marL="0" indent="0" fontAlgn="base">
              <a:buNone/>
            </a:pPr>
            <a:r>
              <a:rPr lang="en-US" sz="1700" dirty="0">
                <a:latin typeface="Arial Narrow" panose="020B0606020202030204" pitchFamily="34" charset="0"/>
              </a:rPr>
              <a:t>This house has been far out at sea all night,</a:t>
            </a:r>
            <a:br>
              <a:rPr lang="en-US" sz="1700" dirty="0">
                <a:latin typeface="Arial Narrow" panose="020B0606020202030204" pitchFamily="34" charset="0"/>
              </a:rPr>
            </a:br>
            <a:r>
              <a:rPr lang="en-US" sz="1700" dirty="0">
                <a:latin typeface="Arial Narrow" panose="020B0606020202030204" pitchFamily="34" charset="0"/>
              </a:rPr>
              <a:t>The woods crashing through darkness, the booming hills,</a:t>
            </a:r>
            <a:br>
              <a:rPr lang="en-US" sz="1700" dirty="0">
                <a:latin typeface="Arial Narrow" panose="020B0606020202030204" pitchFamily="34" charset="0"/>
              </a:rPr>
            </a:br>
            <a:r>
              <a:rPr lang="en-US" sz="1700" dirty="0">
                <a:latin typeface="Arial Narrow" panose="020B0606020202030204" pitchFamily="34" charset="0"/>
              </a:rPr>
              <a:t>Winds stampeding the fields under the window</a:t>
            </a:r>
            <a:br>
              <a:rPr lang="en-US" sz="1700" dirty="0">
                <a:latin typeface="Arial Narrow" panose="020B0606020202030204" pitchFamily="34" charset="0"/>
              </a:rPr>
            </a:br>
            <a:r>
              <a:rPr lang="en-US" sz="1700" dirty="0">
                <a:latin typeface="Arial Narrow" panose="020B0606020202030204" pitchFamily="34" charset="0"/>
              </a:rPr>
              <a:t>Floundering black astride and blinding wet</a:t>
            </a:r>
          </a:p>
          <a:p>
            <a:pPr marL="0" indent="0" fontAlgn="base">
              <a:buNone/>
            </a:pPr>
            <a:r>
              <a:rPr lang="en-US" sz="1700" dirty="0">
                <a:latin typeface="Arial Narrow" panose="020B0606020202030204" pitchFamily="34" charset="0"/>
              </a:rPr>
              <a:t> </a:t>
            </a:r>
          </a:p>
          <a:p>
            <a:pPr marL="0" indent="0" fontAlgn="base">
              <a:buNone/>
            </a:pPr>
            <a:r>
              <a:rPr lang="en-US" sz="1700" dirty="0">
                <a:latin typeface="Arial Narrow" panose="020B0606020202030204" pitchFamily="34" charset="0"/>
              </a:rPr>
              <a:t>Till day rose; then under an orange sky</a:t>
            </a:r>
            <a:br>
              <a:rPr lang="en-US" sz="1700" dirty="0">
                <a:latin typeface="Arial Narrow" panose="020B0606020202030204" pitchFamily="34" charset="0"/>
              </a:rPr>
            </a:br>
            <a:r>
              <a:rPr lang="en-US" sz="1700" dirty="0">
                <a:latin typeface="Arial Narrow" panose="020B0606020202030204" pitchFamily="34" charset="0"/>
              </a:rPr>
              <a:t>The hills had new places, and wind wielded</a:t>
            </a:r>
            <a:br>
              <a:rPr lang="en-US" sz="1700" dirty="0">
                <a:latin typeface="Arial Narrow" panose="020B0606020202030204" pitchFamily="34" charset="0"/>
              </a:rPr>
            </a:br>
            <a:r>
              <a:rPr lang="en-US" sz="1700" dirty="0">
                <a:latin typeface="Arial Narrow" panose="020B0606020202030204" pitchFamily="34" charset="0"/>
              </a:rPr>
              <a:t>Blade-light, luminous black and emerald,</a:t>
            </a:r>
            <a:br>
              <a:rPr lang="en-US" sz="1700" dirty="0">
                <a:latin typeface="Arial Narrow" panose="020B0606020202030204" pitchFamily="34" charset="0"/>
              </a:rPr>
            </a:br>
            <a:r>
              <a:rPr lang="en-US" sz="1700" dirty="0">
                <a:latin typeface="Arial Narrow" panose="020B0606020202030204" pitchFamily="34" charset="0"/>
              </a:rPr>
              <a:t>Flexing like the lens of a mad eye.</a:t>
            </a:r>
          </a:p>
          <a:p>
            <a:pPr marL="0" indent="0" fontAlgn="base">
              <a:buNone/>
            </a:pPr>
            <a:r>
              <a:rPr lang="en-US" sz="1700" dirty="0">
                <a:latin typeface="Arial Narrow" panose="020B0606020202030204" pitchFamily="34" charset="0"/>
              </a:rPr>
              <a:t> </a:t>
            </a:r>
          </a:p>
          <a:p>
            <a:pPr marL="0" indent="0" fontAlgn="base">
              <a:buNone/>
            </a:pPr>
            <a:r>
              <a:rPr lang="en-US" sz="1700" dirty="0">
                <a:latin typeface="Arial Narrow" panose="020B0606020202030204" pitchFamily="34" charset="0"/>
              </a:rPr>
              <a:t>At noon I scaled along the house-side as far as</a:t>
            </a:r>
            <a:br>
              <a:rPr lang="en-US" sz="1700" dirty="0">
                <a:latin typeface="Arial Narrow" panose="020B0606020202030204" pitchFamily="34" charset="0"/>
              </a:rPr>
            </a:br>
            <a:r>
              <a:rPr lang="en-US" sz="1700" dirty="0">
                <a:latin typeface="Arial Narrow" panose="020B0606020202030204" pitchFamily="34" charset="0"/>
              </a:rPr>
              <a:t>The coal-house door. Once I looked up -</a:t>
            </a:r>
            <a:br>
              <a:rPr lang="en-US" sz="1700" dirty="0">
                <a:latin typeface="Arial Narrow" panose="020B0606020202030204" pitchFamily="34" charset="0"/>
              </a:rPr>
            </a:br>
            <a:r>
              <a:rPr lang="en-US" sz="1700" dirty="0">
                <a:latin typeface="Arial Narrow" panose="020B0606020202030204" pitchFamily="34" charset="0"/>
              </a:rPr>
              <a:t>Through the brunt wind that dented the balls of my eyes</a:t>
            </a:r>
            <a:br>
              <a:rPr lang="en-US" sz="1700" dirty="0">
                <a:latin typeface="Arial Narrow" panose="020B0606020202030204" pitchFamily="34" charset="0"/>
              </a:rPr>
            </a:br>
            <a:r>
              <a:rPr lang="en-US" sz="1700" dirty="0">
                <a:latin typeface="Arial Narrow" panose="020B0606020202030204" pitchFamily="34" charset="0"/>
              </a:rPr>
              <a:t>The tent of the hills drummed and strained its </a:t>
            </a:r>
            <a:r>
              <a:rPr lang="en-US" sz="1700" dirty="0" err="1">
                <a:latin typeface="Arial Narrow" panose="020B0606020202030204" pitchFamily="34" charset="0"/>
              </a:rPr>
              <a:t>guyrope</a:t>
            </a:r>
            <a:r>
              <a:rPr lang="en-US" sz="1700" dirty="0" smtClean="0">
                <a:latin typeface="Arial Narrow" panose="020B0606020202030204" pitchFamily="34" charset="0"/>
              </a:rPr>
              <a:t>,</a:t>
            </a:r>
            <a:endParaRPr lang="en-US" sz="1700" dirty="0">
              <a:latin typeface="Arial Narrow" panose="020B0606020202030204" pitchFamily="34" charset="0"/>
            </a:endParaRPr>
          </a:p>
        </p:txBody>
      </p:sp>
      <p:sp>
        <p:nvSpPr>
          <p:cNvPr id="5" name="Content Placeholder 4"/>
          <p:cNvSpPr>
            <a:spLocks noGrp="1"/>
          </p:cNvSpPr>
          <p:nvPr>
            <p:ph sz="half" idx="2"/>
          </p:nvPr>
        </p:nvSpPr>
        <p:spPr>
          <a:xfrm>
            <a:off x="4876800" y="1905001"/>
            <a:ext cx="4038600" cy="4343400"/>
          </a:xfrm>
        </p:spPr>
        <p:txBody>
          <a:bodyPr>
            <a:noAutofit/>
          </a:bodyPr>
          <a:lstStyle/>
          <a:p>
            <a:pPr marL="0" indent="0" fontAlgn="base">
              <a:buNone/>
            </a:pPr>
            <a:r>
              <a:rPr lang="en-US" sz="1700" dirty="0">
                <a:latin typeface="Arial Narrow" panose="020B0606020202030204" pitchFamily="34" charset="0"/>
              </a:rPr>
              <a:t>The fields quivering, the skyline a grimace,</a:t>
            </a:r>
            <a:br>
              <a:rPr lang="en-US" sz="1700" dirty="0">
                <a:latin typeface="Arial Narrow" panose="020B0606020202030204" pitchFamily="34" charset="0"/>
              </a:rPr>
            </a:br>
            <a:r>
              <a:rPr lang="en-US" sz="1700" dirty="0">
                <a:latin typeface="Arial Narrow" panose="020B0606020202030204" pitchFamily="34" charset="0"/>
              </a:rPr>
              <a:t>At any second to bang and vanish with a flap;</a:t>
            </a:r>
            <a:br>
              <a:rPr lang="en-US" sz="1700" dirty="0">
                <a:latin typeface="Arial Narrow" panose="020B0606020202030204" pitchFamily="34" charset="0"/>
              </a:rPr>
            </a:br>
            <a:r>
              <a:rPr lang="en-US" sz="1700" dirty="0">
                <a:latin typeface="Arial Narrow" panose="020B0606020202030204" pitchFamily="34" charset="0"/>
              </a:rPr>
              <a:t>The wind flung a magpie away and a black-</a:t>
            </a:r>
            <a:br>
              <a:rPr lang="en-US" sz="1700" dirty="0">
                <a:latin typeface="Arial Narrow" panose="020B0606020202030204" pitchFamily="34" charset="0"/>
              </a:rPr>
            </a:br>
            <a:r>
              <a:rPr lang="en-US" sz="1700" dirty="0">
                <a:latin typeface="Arial Narrow" panose="020B0606020202030204" pitchFamily="34" charset="0"/>
              </a:rPr>
              <a:t>Back gull bent like an iron bar slowly. The house</a:t>
            </a:r>
          </a:p>
          <a:p>
            <a:pPr marL="0" indent="0" fontAlgn="base">
              <a:buNone/>
            </a:pPr>
            <a:r>
              <a:rPr lang="en-US" sz="1700" dirty="0">
                <a:latin typeface="Arial Narrow" panose="020B0606020202030204" pitchFamily="34" charset="0"/>
              </a:rPr>
              <a:t> </a:t>
            </a:r>
          </a:p>
          <a:p>
            <a:pPr marL="0" indent="0" fontAlgn="base">
              <a:buNone/>
            </a:pPr>
            <a:r>
              <a:rPr lang="en-US" sz="1700" dirty="0">
                <a:latin typeface="Arial Narrow" panose="020B0606020202030204" pitchFamily="34" charset="0"/>
              </a:rPr>
              <a:t>Rang like some fine green goblet in the note</a:t>
            </a:r>
            <a:br>
              <a:rPr lang="en-US" sz="1700" dirty="0">
                <a:latin typeface="Arial Narrow" panose="020B0606020202030204" pitchFamily="34" charset="0"/>
              </a:rPr>
            </a:br>
            <a:r>
              <a:rPr lang="en-US" sz="1700" dirty="0">
                <a:latin typeface="Arial Narrow" panose="020B0606020202030204" pitchFamily="34" charset="0"/>
              </a:rPr>
              <a:t>That any second would shatter it. Now deep</a:t>
            </a:r>
            <a:br>
              <a:rPr lang="en-US" sz="1700" dirty="0">
                <a:latin typeface="Arial Narrow" panose="020B0606020202030204" pitchFamily="34" charset="0"/>
              </a:rPr>
            </a:br>
            <a:r>
              <a:rPr lang="en-US" sz="1700" dirty="0">
                <a:latin typeface="Arial Narrow" panose="020B0606020202030204" pitchFamily="34" charset="0"/>
              </a:rPr>
              <a:t>In chairs, in front of the great fire, we grip</a:t>
            </a:r>
            <a:br>
              <a:rPr lang="en-US" sz="1700" dirty="0">
                <a:latin typeface="Arial Narrow" panose="020B0606020202030204" pitchFamily="34" charset="0"/>
              </a:rPr>
            </a:br>
            <a:r>
              <a:rPr lang="en-US" sz="1700" dirty="0">
                <a:latin typeface="Arial Narrow" panose="020B0606020202030204" pitchFamily="34" charset="0"/>
              </a:rPr>
              <a:t>Our hearts and cannot entertain book, thought,</a:t>
            </a:r>
          </a:p>
          <a:p>
            <a:pPr marL="0" indent="0" fontAlgn="base">
              <a:buNone/>
            </a:pPr>
            <a:r>
              <a:rPr lang="en-US" sz="1700" dirty="0">
                <a:latin typeface="Arial Narrow" panose="020B0606020202030204" pitchFamily="34" charset="0"/>
              </a:rPr>
              <a:t> </a:t>
            </a:r>
          </a:p>
          <a:p>
            <a:pPr marL="0" indent="0" fontAlgn="base">
              <a:buNone/>
            </a:pPr>
            <a:r>
              <a:rPr lang="en-US" sz="1700" dirty="0">
                <a:latin typeface="Arial Narrow" panose="020B0606020202030204" pitchFamily="34" charset="0"/>
              </a:rPr>
              <a:t>Or each other. We watch the fire blazing,</a:t>
            </a:r>
            <a:br>
              <a:rPr lang="en-US" sz="1700" dirty="0">
                <a:latin typeface="Arial Narrow" panose="020B0606020202030204" pitchFamily="34" charset="0"/>
              </a:rPr>
            </a:br>
            <a:r>
              <a:rPr lang="en-US" sz="1700" dirty="0">
                <a:latin typeface="Arial Narrow" panose="020B0606020202030204" pitchFamily="34" charset="0"/>
              </a:rPr>
              <a:t>And feel the roots of the house move, but sit on,</a:t>
            </a:r>
            <a:br>
              <a:rPr lang="en-US" sz="1700" dirty="0">
                <a:latin typeface="Arial Narrow" panose="020B0606020202030204" pitchFamily="34" charset="0"/>
              </a:rPr>
            </a:br>
            <a:r>
              <a:rPr lang="en-US" sz="1700" dirty="0">
                <a:latin typeface="Arial Narrow" panose="020B0606020202030204" pitchFamily="34" charset="0"/>
              </a:rPr>
              <a:t>Seeing the window tremble to come in,</a:t>
            </a:r>
            <a:br>
              <a:rPr lang="en-US" sz="1700" dirty="0">
                <a:latin typeface="Arial Narrow" panose="020B0606020202030204" pitchFamily="34" charset="0"/>
              </a:rPr>
            </a:br>
            <a:r>
              <a:rPr lang="en-US" sz="1700" dirty="0">
                <a:latin typeface="Arial Narrow" panose="020B0606020202030204" pitchFamily="34" charset="0"/>
              </a:rPr>
              <a:t>Hearing the stones cry out under the horizons</a:t>
            </a:r>
            <a:r>
              <a:rPr lang="en-US" sz="1700" dirty="0" smtClean="0">
                <a:latin typeface="Arial Narrow" panose="020B0606020202030204" pitchFamily="34" charset="0"/>
              </a:rPr>
              <a:t>.</a:t>
            </a:r>
            <a:endParaRPr lang="en-US" sz="1700" dirty="0">
              <a:latin typeface="Arial Narrow" panose="020B0606020202030204" pitchFamily="34" charset="0"/>
            </a:endParaRPr>
          </a:p>
        </p:txBody>
      </p:sp>
      <p:sp>
        <p:nvSpPr>
          <p:cNvPr id="3" name="Title 2"/>
          <p:cNvSpPr>
            <a:spLocks noGrp="1"/>
          </p:cNvSpPr>
          <p:nvPr>
            <p:ph type="title"/>
          </p:nvPr>
        </p:nvSpPr>
        <p:spPr/>
        <p:txBody>
          <a:bodyPr/>
          <a:lstStyle/>
          <a:p>
            <a:r>
              <a:rPr lang="en-US" dirty="0" smtClean="0"/>
              <a:t>WIND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905000"/>
            <a:ext cx="4038600" cy="3809999"/>
          </a:xfrm>
        </p:spPr>
      </p:pic>
      <p:sp>
        <p:nvSpPr>
          <p:cNvPr id="7" name="Content Placeholder 6"/>
          <p:cNvSpPr>
            <a:spLocks noGrp="1"/>
          </p:cNvSpPr>
          <p:nvPr>
            <p:ph sz="half" idx="2"/>
          </p:nvPr>
        </p:nvSpPr>
        <p:spPr/>
        <p:txBody>
          <a:bodyPr>
            <a:normAutofit fontScale="85000" lnSpcReduction="20000"/>
          </a:bodyPr>
          <a:lstStyle/>
          <a:p>
            <a:pPr marL="0" indent="0">
              <a:buNone/>
            </a:pPr>
            <a:r>
              <a:rPr lang="en-US" i="1" dirty="0"/>
              <a:t>Wind</a:t>
            </a:r>
            <a:r>
              <a:rPr lang="en-US" dirty="0"/>
              <a:t> is from Hughes' very first published collection of poems, </a:t>
            </a:r>
            <a:r>
              <a:rPr lang="en-US" i="1" dirty="0"/>
              <a:t>Hawk in the Wind </a:t>
            </a:r>
            <a:r>
              <a:rPr lang="en-US" dirty="0"/>
              <a:t>(1957). Like so many of his </a:t>
            </a:r>
            <a:r>
              <a:rPr lang="en-US" dirty="0" smtClean="0"/>
              <a:t>poems,</a:t>
            </a:r>
            <a:r>
              <a:rPr lang="en-US" dirty="0"/>
              <a:t> </a:t>
            </a:r>
            <a:r>
              <a:rPr lang="en-US" i="1" dirty="0"/>
              <a:t>Wind</a:t>
            </a:r>
            <a:r>
              <a:rPr lang="en-US" dirty="0"/>
              <a:t> is related to </a:t>
            </a:r>
            <a:r>
              <a:rPr lang="en-US" dirty="0" smtClean="0"/>
              <a:t>nature, particularly as </a:t>
            </a:r>
            <a:r>
              <a:rPr lang="en-US" dirty="0"/>
              <a:t>it appeared in his childhood setting of West Yorkshire. His parents lived in a house high on a ridge which was exposed to gales. The poem explores the effect of a strong, incessant wind on the narrator as he shelters indoors.</a:t>
            </a:r>
            <a:endParaRPr lang="en-US" dirty="0"/>
          </a:p>
        </p:txBody>
      </p:sp>
      <p:sp>
        <p:nvSpPr>
          <p:cNvPr id="5" name="Title 4"/>
          <p:cNvSpPr>
            <a:spLocks noGrp="1"/>
          </p:cNvSpPr>
          <p:nvPr>
            <p:ph type="title"/>
          </p:nvPr>
        </p:nvSpPr>
        <p:spPr/>
        <p:txBody>
          <a:bodyPr/>
          <a:lstStyle/>
          <a:p>
            <a:r>
              <a:rPr lang="en-US" dirty="0" smtClean="0"/>
              <a:t>Subject</a:t>
            </a:r>
            <a:endParaRPr lang="en-US" dirty="0"/>
          </a:p>
        </p:txBody>
      </p:sp>
    </p:spTree>
    <p:extLst>
      <p:ext uri="{BB962C8B-B14F-4D97-AF65-F5344CB8AC3E}">
        <p14:creationId xmlns:p14="http://schemas.microsoft.com/office/powerpoint/2010/main" val="820414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Form</a:t>
            </a:r>
          </a:p>
          <a:p>
            <a:r>
              <a:rPr lang="en-US" i="1" dirty="0"/>
              <a:t>Wind</a:t>
            </a:r>
            <a:r>
              <a:rPr lang="en-US" dirty="0"/>
              <a:t> consists of six, four-line stanzas (known as </a:t>
            </a:r>
            <a:r>
              <a:rPr lang="en-US" b="1" dirty="0"/>
              <a:t>quatrains</a:t>
            </a:r>
            <a:r>
              <a:rPr lang="en-US" dirty="0" smtClean="0"/>
              <a:t>).</a:t>
            </a:r>
          </a:p>
          <a:p>
            <a:r>
              <a:rPr lang="en-US" dirty="0" smtClean="0"/>
              <a:t>There </a:t>
            </a:r>
            <a:r>
              <a:rPr lang="en-US" dirty="0"/>
              <a:t>is no clear use of consistent rhyme or rhythm.</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53000" y="1905002"/>
            <a:ext cx="3657600" cy="4038598"/>
          </a:xfrm>
        </p:spPr>
      </p:pic>
      <p:sp>
        <p:nvSpPr>
          <p:cNvPr id="4" name="Title 3"/>
          <p:cNvSpPr>
            <a:spLocks noGrp="1"/>
          </p:cNvSpPr>
          <p:nvPr>
            <p:ph type="title"/>
          </p:nvPr>
        </p:nvSpPr>
        <p:spPr/>
        <p:txBody>
          <a:bodyPr/>
          <a:lstStyle/>
          <a:p>
            <a:r>
              <a:rPr lang="en-US" dirty="0" smtClean="0"/>
              <a:t>Structure and Language</a:t>
            </a:r>
            <a:endParaRPr lang="en-US" dirty="0"/>
          </a:p>
        </p:txBody>
      </p:sp>
    </p:spTree>
    <p:extLst>
      <p:ext uri="{BB962C8B-B14F-4D97-AF65-F5344CB8AC3E}">
        <p14:creationId xmlns:p14="http://schemas.microsoft.com/office/powerpoint/2010/main" val="169582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84200" y="2057400"/>
            <a:ext cx="3683000" cy="3683000"/>
          </a:xfrm>
        </p:spPr>
      </p:pic>
      <p:sp>
        <p:nvSpPr>
          <p:cNvPr id="3" name="Content Placeholder 2"/>
          <p:cNvSpPr>
            <a:spLocks noGrp="1"/>
          </p:cNvSpPr>
          <p:nvPr>
            <p:ph sz="half" idx="2"/>
          </p:nvPr>
        </p:nvSpPr>
        <p:spPr/>
        <p:txBody>
          <a:bodyPr>
            <a:normAutofit fontScale="62500" lnSpcReduction="20000"/>
          </a:bodyPr>
          <a:lstStyle/>
          <a:p>
            <a:pPr>
              <a:lnSpc>
                <a:spcPct val="120000"/>
              </a:lnSpc>
            </a:pPr>
            <a:r>
              <a:rPr lang="en-US" dirty="0" smtClean="0"/>
              <a:t>The </a:t>
            </a:r>
            <a:r>
              <a:rPr lang="en-US" dirty="0"/>
              <a:t>poem is in chronological order; this is quite important as the first three stanzas each indicate a particular time: "all night... the day rose... at </a:t>
            </a:r>
            <a:r>
              <a:rPr lang="en-US" dirty="0" smtClean="0"/>
              <a:t>noon."</a:t>
            </a:r>
            <a:endParaRPr lang="en-US" dirty="0"/>
          </a:p>
          <a:p>
            <a:pPr>
              <a:lnSpc>
                <a:spcPct val="120000"/>
              </a:lnSpc>
            </a:pPr>
            <a:r>
              <a:rPr lang="en-US" dirty="0"/>
              <a:t>By the final stanza, there is a "fire </a:t>
            </a:r>
            <a:r>
              <a:rPr lang="en-US" dirty="0" smtClean="0"/>
              <a:t>blazing,“ which </a:t>
            </a:r>
            <a:r>
              <a:rPr lang="en-US" dirty="0"/>
              <a:t>might indicate a further lapse in time.</a:t>
            </a:r>
          </a:p>
          <a:p>
            <a:pPr>
              <a:lnSpc>
                <a:spcPct val="120000"/>
              </a:lnSpc>
            </a:pPr>
            <a:r>
              <a:rPr lang="en-US" dirty="0"/>
              <a:t>At first glance, with its reasonably standard quatrains, </a:t>
            </a:r>
            <a:r>
              <a:rPr lang="en-US" i="1" dirty="0"/>
              <a:t>Wind</a:t>
            </a:r>
            <a:r>
              <a:rPr lang="en-US" dirty="0"/>
              <a:t> looks like a tidy, ordered poem. </a:t>
            </a:r>
            <a:r>
              <a:rPr lang="en-US" dirty="0" smtClean="0"/>
              <a:t>There is </a:t>
            </a:r>
            <a:r>
              <a:rPr lang="en-US" dirty="0"/>
              <a:t>regular use of </a:t>
            </a:r>
            <a:r>
              <a:rPr lang="en-US" b="1" dirty="0"/>
              <a:t>enjambment</a:t>
            </a:r>
            <a:r>
              <a:rPr lang="en-US" dirty="0"/>
              <a:t> as lines from the end of stanzas run into the next.</a:t>
            </a:r>
          </a:p>
        </p:txBody>
      </p:sp>
      <p:sp>
        <p:nvSpPr>
          <p:cNvPr id="4" name="Title 3"/>
          <p:cNvSpPr>
            <a:spLocks noGrp="1"/>
          </p:cNvSpPr>
          <p:nvPr>
            <p:ph type="title"/>
          </p:nvPr>
        </p:nvSpPr>
        <p:spPr/>
        <p:txBody>
          <a:bodyPr/>
          <a:lstStyle/>
          <a:p>
            <a:r>
              <a:rPr lang="en-US" dirty="0" smtClean="0"/>
              <a:t>Structure</a:t>
            </a:r>
            <a:endParaRPr lang="en-US" dirty="0"/>
          </a:p>
        </p:txBody>
      </p:sp>
    </p:spTree>
    <p:extLst>
      <p:ext uri="{BB962C8B-B14F-4D97-AF65-F5344CB8AC3E}">
        <p14:creationId xmlns:p14="http://schemas.microsoft.com/office/powerpoint/2010/main" val="429246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7500" lnSpcReduction="20000"/>
          </a:bodyPr>
          <a:lstStyle/>
          <a:p>
            <a:pPr marL="0" indent="0">
              <a:buNone/>
            </a:pPr>
            <a:r>
              <a:rPr lang="en-US" dirty="0"/>
              <a:t>Hughes uses a mixture of techniques to create a specific </a:t>
            </a:r>
            <a:r>
              <a:rPr lang="en-US" dirty="0" smtClean="0"/>
              <a:t>sound. </a:t>
            </a:r>
            <a:r>
              <a:rPr lang="en-US" dirty="0"/>
              <a:t>The most obvious, although not the most common, is </a:t>
            </a:r>
            <a:r>
              <a:rPr lang="en-US" b="1" dirty="0"/>
              <a:t>onomatopoeia</a:t>
            </a:r>
            <a:r>
              <a:rPr lang="en-US" dirty="0"/>
              <a:t>, for example:</a:t>
            </a:r>
          </a:p>
          <a:p>
            <a:r>
              <a:rPr lang="en-US" i="1" dirty="0"/>
              <a:t>The woods crashing through darkness, the booming hills</a:t>
            </a:r>
          </a:p>
          <a:p>
            <a:r>
              <a:rPr lang="en-US" i="1" dirty="0"/>
              <a:t>Winds stampeding the fields under the window</a:t>
            </a:r>
          </a:p>
          <a:p>
            <a:r>
              <a:rPr lang="en-US" i="1" dirty="0"/>
              <a:t>Floundering black astride and blinding wet</a:t>
            </a:r>
          </a:p>
          <a:p>
            <a:pPr marL="0" indent="0">
              <a:buNone/>
            </a:pPr>
            <a:r>
              <a:rPr lang="en-US" dirty="0"/>
              <a:t>Hughes also uses </a:t>
            </a:r>
            <a:r>
              <a:rPr lang="en-US" b="1" dirty="0"/>
              <a:t>alliteration</a:t>
            </a:r>
            <a:r>
              <a:rPr lang="en-US" dirty="0"/>
              <a:t>, for example: "wind </a:t>
            </a:r>
            <a:r>
              <a:rPr lang="en-US" dirty="0" smtClean="0"/>
              <a:t>wielded."</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53012" y="1905001"/>
            <a:ext cx="3328988" cy="4190998"/>
          </a:xfrm>
        </p:spPr>
      </p:pic>
      <p:sp>
        <p:nvSpPr>
          <p:cNvPr id="4" name="Title 3"/>
          <p:cNvSpPr>
            <a:spLocks noGrp="1"/>
          </p:cNvSpPr>
          <p:nvPr>
            <p:ph type="title"/>
          </p:nvPr>
        </p:nvSpPr>
        <p:spPr/>
        <p:txBody>
          <a:bodyPr/>
          <a:lstStyle/>
          <a:p>
            <a:r>
              <a:rPr lang="en-US" dirty="0" smtClean="0"/>
              <a:t>Sound</a:t>
            </a:r>
            <a:endParaRPr lang="en-US" dirty="0"/>
          </a:p>
        </p:txBody>
      </p:sp>
    </p:spTree>
    <p:extLst>
      <p:ext uri="{BB962C8B-B14F-4D97-AF65-F5344CB8AC3E}">
        <p14:creationId xmlns:p14="http://schemas.microsoft.com/office/powerpoint/2010/main" val="1187340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905001"/>
            <a:ext cx="3429000" cy="4114799"/>
          </a:xfrm>
        </p:spPr>
      </p:pic>
      <p:sp>
        <p:nvSpPr>
          <p:cNvPr id="3" name="Content Placeholder 2"/>
          <p:cNvSpPr>
            <a:spLocks noGrp="1"/>
          </p:cNvSpPr>
          <p:nvPr>
            <p:ph sz="half" idx="2"/>
          </p:nvPr>
        </p:nvSpPr>
        <p:spPr>
          <a:xfrm>
            <a:off x="4114800" y="1905001"/>
            <a:ext cx="4572000" cy="4343400"/>
          </a:xfrm>
        </p:spPr>
        <p:txBody>
          <a:bodyPr>
            <a:noAutofit/>
          </a:bodyPr>
          <a:lstStyle/>
          <a:p>
            <a:pPr marL="0" indent="0">
              <a:lnSpc>
                <a:spcPct val="120000"/>
              </a:lnSpc>
              <a:buNone/>
            </a:pPr>
            <a:r>
              <a:rPr lang="en-US" sz="1600" dirty="0" smtClean="0">
                <a:latin typeface="Arial Narrow" panose="020B0606020202030204" pitchFamily="34" charset="0"/>
              </a:rPr>
              <a:t>Hughes </a:t>
            </a:r>
            <a:r>
              <a:rPr lang="en-US" sz="1600" dirty="0">
                <a:latin typeface="Arial Narrow" panose="020B0606020202030204" pitchFamily="34" charset="0"/>
              </a:rPr>
              <a:t>uses a metaphor in line one: </a:t>
            </a:r>
            <a:r>
              <a:rPr lang="en-US" sz="1600" dirty="0" smtClean="0">
                <a:latin typeface="Arial Narrow" panose="020B0606020202030204" pitchFamily="34" charset="0"/>
              </a:rPr>
              <a:t>“This </a:t>
            </a:r>
            <a:r>
              <a:rPr lang="en-US" sz="1600" dirty="0">
                <a:latin typeface="Arial Narrow" panose="020B0606020202030204" pitchFamily="34" charset="0"/>
              </a:rPr>
              <a:t>house has been far out at sea all </a:t>
            </a:r>
            <a:r>
              <a:rPr lang="en-US" sz="1600" dirty="0" smtClean="0">
                <a:latin typeface="Arial Narrow" panose="020B0606020202030204" pitchFamily="34" charset="0"/>
              </a:rPr>
              <a:t>night." </a:t>
            </a:r>
          </a:p>
          <a:p>
            <a:pPr>
              <a:lnSpc>
                <a:spcPct val="120000"/>
              </a:lnSpc>
            </a:pPr>
            <a:r>
              <a:rPr lang="en-US" sz="1600" dirty="0" smtClean="0">
                <a:latin typeface="Arial Narrow" panose="020B0606020202030204" pitchFamily="34" charset="0"/>
              </a:rPr>
              <a:t>Of </a:t>
            </a:r>
            <a:r>
              <a:rPr lang="en-US" sz="1600" dirty="0">
                <a:latin typeface="Arial Narrow" panose="020B0606020202030204" pitchFamily="34" charset="0"/>
              </a:rPr>
              <a:t>course, the house hasn't actually been uprooted and set sail. Hughes uses this metaphor to create a sense of isolation and instability, like </a:t>
            </a:r>
            <a:r>
              <a:rPr lang="en-US" sz="1600" dirty="0" smtClean="0">
                <a:latin typeface="Arial Narrow" panose="020B0606020202030204" pitchFamily="34" charset="0"/>
              </a:rPr>
              <a:t>being </a:t>
            </a:r>
            <a:r>
              <a:rPr lang="en-US" sz="1600" dirty="0">
                <a:latin typeface="Arial Narrow" panose="020B0606020202030204" pitchFamily="34" charset="0"/>
              </a:rPr>
              <a:t>"far out at </a:t>
            </a:r>
            <a:r>
              <a:rPr lang="en-US" sz="1600" dirty="0" smtClean="0">
                <a:latin typeface="Arial Narrow" panose="020B0606020202030204" pitchFamily="34" charset="0"/>
              </a:rPr>
              <a:t>sea." </a:t>
            </a:r>
            <a:r>
              <a:rPr lang="en-US" sz="1600" dirty="0">
                <a:latin typeface="Arial Narrow" panose="020B0606020202030204" pitchFamily="34" charset="0"/>
              </a:rPr>
              <a:t>The wind has cut </a:t>
            </a:r>
            <a:r>
              <a:rPr lang="en-US" sz="1600" dirty="0" smtClean="0">
                <a:latin typeface="Arial Narrow" panose="020B0606020202030204" pitchFamily="34" charset="0"/>
              </a:rPr>
              <a:t>his family </a:t>
            </a:r>
            <a:r>
              <a:rPr lang="en-US" sz="1600" dirty="0">
                <a:latin typeface="Arial Narrow" panose="020B0606020202030204" pitchFamily="34" charset="0"/>
              </a:rPr>
              <a:t>off from the rest of the world</a:t>
            </a:r>
            <a:r>
              <a:rPr lang="en-US" sz="1600" dirty="0" smtClean="0">
                <a:latin typeface="Arial Narrow" panose="020B0606020202030204" pitchFamily="34" charset="0"/>
              </a:rPr>
              <a:t>.</a:t>
            </a:r>
          </a:p>
          <a:p>
            <a:pPr marL="0" indent="0">
              <a:lnSpc>
                <a:spcPct val="120000"/>
              </a:lnSpc>
              <a:buNone/>
            </a:pPr>
            <a:r>
              <a:rPr lang="en-US" sz="1600" dirty="0" smtClean="0">
                <a:latin typeface="Arial Narrow" panose="020B0606020202030204" pitchFamily="34" charset="0"/>
              </a:rPr>
              <a:t>“At </a:t>
            </a:r>
            <a:r>
              <a:rPr lang="en-US" sz="1600" dirty="0">
                <a:latin typeface="Arial Narrow" panose="020B0606020202030204" pitchFamily="34" charset="0"/>
              </a:rPr>
              <a:t>noon I scaled along the house-side as far </a:t>
            </a:r>
            <a:r>
              <a:rPr lang="en-US" sz="1600" dirty="0" smtClean="0">
                <a:latin typeface="Arial Narrow" panose="020B0606020202030204" pitchFamily="34" charset="0"/>
              </a:rPr>
              <a:t>as/The </a:t>
            </a:r>
            <a:r>
              <a:rPr lang="en-US" sz="1600" dirty="0">
                <a:latin typeface="Arial Narrow" panose="020B0606020202030204" pitchFamily="34" charset="0"/>
              </a:rPr>
              <a:t>coal-house </a:t>
            </a:r>
            <a:r>
              <a:rPr lang="en-US" sz="1600" dirty="0" smtClean="0">
                <a:latin typeface="Arial Narrow" panose="020B0606020202030204" pitchFamily="34" charset="0"/>
              </a:rPr>
              <a:t>door…”</a:t>
            </a:r>
            <a:endParaRPr lang="en-US" sz="1600" dirty="0">
              <a:latin typeface="Arial Narrow" panose="020B0606020202030204" pitchFamily="34" charset="0"/>
            </a:endParaRPr>
          </a:p>
          <a:p>
            <a:pPr>
              <a:lnSpc>
                <a:spcPct val="120000"/>
              </a:lnSpc>
            </a:pPr>
            <a:r>
              <a:rPr lang="en-US" sz="1600" dirty="0">
                <a:latin typeface="Arial Narrow" panose="020B0606020202030204" pitchFamily="34" charset="0"/>
              </a:rPr>
              <a:t>This is another metaphor. Hughes likens moving alongside of the house to the effort of "scaling" </a:t>
            </a:r>
            <a:r>
              <a:rPr lang="en-US" sz="1600" dirty="0" smtClean="0">
                <a:latin typeface="Arial Narrow" panose="020B0606020202030204" pitchFamily="34" charset="0"/>
              </a:rPr>
              <a:t>a </a:t>
            </a:r>
            <a:r>
              <a:rPr lang="en-US" sz="1600" dirty="0">
                <a:latin typeface="Arial Narrow" panose="020B0606020202030204" pitchFamily="34" charset="0"/>
              </a:rPr>
              <a:t>mountain because the wind is so strong. Note how "house-side" is deliberately </a:t>
            </a:r>
            <a:r>
              <a:rPr lang="en-US" sz="1600" dirty="0" smtClean="0">
                <a:latin typeface="Arial Narrow" panose="020B0606020202030204" pitchFamily="34" charset="0"/>
              </a:rPr>
              <a:t>worded like “mountainside.”</a:t>
            </a:r>
            <a:endParaRPr lang="en-US" sz="1600" dirty="0">
              <a:latin typeface="Arial Narrow" panose="020B0606020202030204" pitchFamily="34" charset="0"/>
            </a:endParaRPr>
          </a:p>
        </p:txBody>
      </p:sp>
      <p:sp>
        <p:nvSpPr>
          <p:cNvPr id="4" name="Title 3"/>
          <p:cNvSpPr>
            <a:spLocks noGrp="1"/>
          </p:cNvSpPr>
          <p:nvPr>
            <p:ph type="title"/>
          </p:nvPr>
        </p:nvSpPr>
        <p:spPr/>
        <p:txBody>
          <a:bodyPr/>
          <a:lstStyle/>
          <a:p>
            <a:r>
              <a:rPr lang="en-US" dirty="0" smtClean="0"/>
              <a:t>Metaphor</a:t>
            </a:r>
            <a:endParaRPr lang="en-US" dirty="0"/>
          </a:p>
        </p:txBody>
      </p:sp>
    </p:spTree>
    <p:extLst>
      <p:ext uri="{BB962C8B-B14F-4D97-AF65-F5344CB8AC3E}">
        <p14:creationId xmlns:p14="http://schemas.microsoft.com/office/powerpoint/2010/main" val="59677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7500" lnSpcReduction="20000"/>
          </a:bodyPr>
          <a:lstStyle/>
          <a:p>
            <a:pPr marL="0" indent="0">
              <a:buNone/>
            </a:pPr>
            <a:r>
              <a:rPr lang="en-US" dirty="0" smtClean="0">
                <a:latin typeface="Arial Narrow" panose="020B0606020202030204" pitchFamily="34" charset="0"/>
              </a:rPr>
              <a:t>“The </a:t>
            </a:r>
            <a:r>
              <a:rPr lang="en-US" dirty="0">
                <a:latin typeface="Arial Narrow" panose="020B0606020202030204" pitchFamily="34" charset="0"/>
              </a:rPr>
              <a:t>woods crashing through darkness, the booming hills</a:t>
            </a:r>
            <a:r>
              <a:rPr lang="en-US" dirty="0" smtClean="0">
                <a:latin typeface="Arial Narrow" panose="020B0606020202030204" pitchFamily="34" charset="0"/>
              </a:rPr>
              <a:t>,/Winds </a:t>
            </a:r>
            <a:r>
              <a:rPr lang="en-US" dirty="0">
                <a:latin typeface="Arial Narrow" panose="020B0606020202030204" pitchFamily="34" charset="0"/>
              </a:rPr>
              <a:t>stampeding the </a:t>
            </a:r>
            <a:r>
              <a:rPr lang="en-US" dirty="0" smtClean="0">
                <a:latin typeface="Arial Narrow" panose="020B0606020202030204" pitchFamily="34" charset="0"/>
              </a:rPr>
              <a:t>fields…”</a:t>
            </a:r>
            <a:endParaRPr lang="en-US" dirty="0">
              <a:latin typeface="Arial Narrow" panose="020B0606020202030204" pitchFamily="34" charset="0"/>
            </a:endParaRPr>
          </a:p>
          <a:p>
            <a:r>
              <a:rPr lang="en-US" dirty="0">
                <a:latin typeface="Arial Narrow" panose="020B0606020202030204" pitchFamily="34" charset="0"/>
              </a:rPr>
              <a:t>Hughes brings the woods, hills and winds to life so that their presence in the poem is </a:t>
            </a:r>
            <a:r>
              <a:rPr lang="en-US" dirty="0" smtClean="0">
                <a:latin typeface="Arial Narrow" panose="020B0606020202030204" pitchFamily="34" charset="0"/>
              </a:rPr>
              <a:t>more </a:t>
            </a:r>
            <a:r>
              <a:rPr lang="en-US" dirty="0">
                <a:latin typeface="Arial Narrow" panose="020B0606020202030204" pitchFamily="34" charset="0"/>
              </a:rPr>
              <a:t>powerful.</a:t>
            </a:r>
          </a:p>
          <a:p>
            <a:pPr marL="0" indent="0">
              <a:buNone/>
            </a:pPr>
            <a:r>
              <a:rPr lang="en-US" dirty="0">
                <a:latin typeface="Arial Narrow" panose="020B0606020202030204" pitchFamily="34" charset="0"/>
              </a:rPr>
              <a:t>The power of the storm and its ability to create fear is reflected through personification in the final line:</a:t>
            </a:r>
          </a:p>
          <a:p>
            <a:r>
              <a:rPr lang="en-US" dirty="0" smtClean="0">
                <a:latin typeface="Arial Narrow" panose="020B0606020202030204" pitchFamily="34" charset="0"/>
              </a:rPr>
              <a:t>“Hearing </a:t>
            </a:r>
            <a:r>
              <a:rPr lang="en-US" dirty="0">
                <a:latin typeface="Arial Narrow" panose="020B0606020202030204" pitchFamily="34" charset="0"/>
              </a:rPr>
              <a:t>the stones cry out under the horizons</a:t>
            </a:r>
            <a:r>
              <a:rPr lang="en-US" dirty="0" smtClean="0">
                <a:latin typeface="Arial Narrow" panose="020B0606020202030204" pitchFamily="34" charset="0"/>
              </a:rPr>
              <a:t>.”</a:t>
            </a:r>
            <a:endParaRPr lang="en-US" dirty="0">
              <a:latin typeface="Arial Narrow" panose="020B0606020202030204" pitchFamily="34" charset="0"/>
            </a:endParaRPr>
          </a:p>
          <a:p>
            <a:pPr marL="0" indent="0">
              <a:buNone/>
            </a:pPr>
            <a:r>
              <a:rPr lang="en-US" dirty="0">
                <a:latin typeface="Arial Narrow" panose="020B0606020202030204" pitchFamily="34" charset="0"/>
              </a:rPr>
              <a:t>Even the impassive, inanimate, lifeless stones "cry out" in fear.</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76800" y="1905001"/>
            <a:ext cx="3679213" cy="4114799"/>
          </a:xfrm>
        </p:spPr>
      </p:pic>
      <p:sp>
        <p:nvSpPr>
          <p:cNvPr id="4" name="Title 3"/>
          <p:cNvSpPr>
            <a:spLocks noGrp="1"/>
          </p:cNvSpPr>
          <p:nvPr>
            <p:ph type="title"/>
          </p:nvPr>
        </p:nvSpPr>
        <p:spPr/>
        <p:txBody>
          <a:bodyPr/>
          <a:lstStyle/>
          <a:p>
            <a:r>
              <a:rPr lang="en-US" dirty="0" smtClean="0"/>
              <a:t>Personification</a:t>
            </a:r>
            <a:endParaRPr lang="en-US" dirty="0"/>
          </a:p>
        </p:txBody>
      </p:sp>
    </p:spTree>
    <p:extLst>
      <p:ext uri="{BB962C8B-B14F-4D97-AF65-F5344CB8AC3E}">
        <p14:creationId xmlns:p14="http://schemas.microsoft.com/office/powerpoint/2010/main" val="2473238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4800" y="1919786"/>
            <a:ext cx="4000629" cy="4100014"/>
          </a:xfrm>
        </p:spPr>
      </p:pic>
      <p:sp>
        <p:nvSpPr>
          <p:cNvPr id="3" name="Content Placeholder 2"/>
          <p:cNvSpPr>
            <a:spLocks noGrp="1"/>
          </p:cNvSpPr>
          <p:nvPr>
            <p:ph sz="half" idx="2"/>
          </p:nvPr>
        </p:nvSpPr>
        <p:spPr/>
        <p:txBody>
          <a:bodyPr>
            <a:normAutofit fontScale="85000" lnSpcReduction="20000"/>
          </a:bodyPr>
          <a:lstStyle/>
          <a:p>
            <a:pPr marL="0" indent="0">
              <a:buNone/>
            </a:pPr>
            <a:r>
              <a:rPr lang="en-US" dirty="0"/>
              <a:t>Humanity is occasionally at the mercy of nature. All we can do at times is hope for the best and be reassured that the houses we have built are strong enough to endure the weather. </a:t>
            </a:r>
            <a:r>
              <a:rPr lang="en-US" b="1" dirty="0"/>
              <a:t>There is a savage beauty about the wind</a:t>
            </a:r>
            <a:r>
              <a:rPr lang="en-US" dirty="0"/>
              <a:t> and humanity is insignificant in the face of this awesome power. In fact, other elements in nature - woods, hills, fields, birds, stones - are overwhelmed by the wind too.</a:t>
            </a:r>
            <a:endParaRPr lang="en-US" dirty="0"/>
          </a:p>
        </p:txBody>
      </p:sp>
      <p:sp>
        <p:nvSpPr>
          <p:cNvPr id="4" name="Title 3"/>
          <p:cNvSpPr>
            <a:spLocks noGrp="1"/>
          </p:cNvSpPr>
          <p:nvPr>
            <p:ph type="title"/>
          </p:nvPr>
        </p:nvSpPr>
        <p:spPr/>
        <p:txBody>
          <a:bodyPr/>
          <a:lstStyle/>
          <a:p>
            <a:r>
              <a:rPr lang="en-US" dirty="0" smtClean="0"/>
              <a:t>Attitudes and Ideas</a:t>
            </a:r>
            <a:endParaRPr lang="en-US" dirty="0"/>
          </a:p>
        </p:txBody>
      </p:sp>
    </p:spTree>
    <p:extLst>
      <p:ext uri="{BB962C8B-B14F-4D97-AF65-F5344CB8AC3E}">
        <p14:creationId xmlns:p14="http://schemas.microsoft.com/office/powerpoint/2010/main" val="2087704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932</Words>
  <Application>Microsoft Office PowerPoint</Application>
  <PresentationFormat>On-screen Show (4:3)</PresentationFormat>
  <Paragraphs>70</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Algerian</vt:lpstr>
      <vt:lpstr>Arial</vt:lpstr>
      <vt:lpstr>Arial Narrow</vt:lpstr>
      <vt:lpstr>Calibri</vt:lpstr>
      <vt:lpstr>Office Theme</vt:lpstr>
      <vt:lpstr>WIND</vt:lpstr>
      <vt:lpstr>WIND</vt:lpstr>
      <vt:lpstr>Subject</vt:lpstr>
      <vt:lpstr>Structure and Language</vt:lpstr>
      <vt:lpstr>Structure</vt:lpstr>
      <vt:lpstr>Sound</vt:lpstr>
      <vt:lpstr>Metaphor</vt:lpstr>
      <vt:lpstr>Personification</vt:lpstr>
      <vt:lpstr>Attitudes and Ideas</vt:lpstr>
      <vt:lpstr>Themes</vt:lpstr>
      <vt:lpstr>Exam</vt:lpstr>
      <vt:lpstr>Explain the relationship between humanity and nature in Wind.</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titans</dc:creator>
  <cp:lastModifiedBy>Susan Cooperman</cp:lastModifiedBy>
  <cp:revision>15</cp:revision>
  <dcterms:created xsi:type="dcterms:W3CDTF">2013-09-16T19:18:38Z</dcterms:created>
  <dcterms:modified xsi:type="dcterms:W3CDTF">2016-03-09T20:25:14Z</dcterms:modified>
</cp:coreProperties>
</file>